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89" r:id="rId2"/>
  </p:sldMasterIdLst>
  <p:notesMasterIdLst>
    <p:notesMasterId r:id="rId23"/>
  </p:notesMasterIdLst>
  <p:handoutMasterIdLst>
    <p:handoutMasterId r:id="rId24"/>
  </p:handoutMasterIdLst>
  <p:sldIdLst>
    <p:sldId id="443" r:id="rId3"/>
    <p:sldId id="448" r:id="rId4"/>
    <p:sldId id="449" r:id="rId5"/>
    <p:sldId id="452" r:id="rId6"/>
    <p:sldId id="450" r:id="rId7"/>
    <p:sldId id="444" r:id="rId8"/>
    <p:sldId id="446" r:id="rId9"/>
    <p:sldId id="445" r:id="rId10"/>
    <p:sldId id="447" r:id="rId11"/>
    <p:sldId id="451" r:id="rId12"/>
    <p:sldId id="455" r:id="rId13"/>
    <p:sldId id="456" r:id="rId14"/>
    <p:sldId id="457" r:id="rId15"/>
    <p:sldId id="458" r:id="rId16"/>
    <p:sldId id="461" r:id="rId17"/>
    <p:sldId id="463" r:id="rId18"/>
    <p:sldId id="462" r:id="rId19"/>
    <p:sldId id="459" r:id="rId20"/>
    <p:sldId id="460" r:id="rId21"/>
    <p:sldId id="454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2387">
          <p15:clr>
            <a:srgbClr val="A4A3A4"/>
          </p15:clr>
        </p15:guide>
        <p15:guide id="3" pos="2880">
          <p15:clr>
            <a:srgbClr val="A4A3A4"/>
          </p15:clr>
        </p15:guide>
        <p15:guide id="4" pos="431">
          <p15:clr>
            <a:srgbClr val="A4A3A4"/>
          </p15:clr>
        </p15:guide>
        <p15:guide id="5" pos="532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F8FB"/>
    <a:srgbClr val="0A90E9"/>
    <a:srgbClr val="0195FF"/>
    <a:srgbClr val="808816"/>
    <a:srgbClr val="B1C01E"/>
    <a:srgbClr val="C38944"/>
    <a:srgbClr val="9EB31C"/>
    <a:srgbClr val="F1A138"/>
    <a:srgbClr val="CD2F86"/>
    <a:srgbClr val="0098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Style foncé 1 - Accentuation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Style foncé 1 - Accentuation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Style foncé 1 - Accentuation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00" autoAdjust="0"/>
    <p:restoredTop sz="94660"/>
  </p:normalViewPr>
  <p:slideViewPr>
    <p:cSldViewPr>
      <p:cViewPr varScale="1">
        <p:scale>
          <a:sx n="86" d="100"/>
          <a:sy n="86" d="100"/>
        </p:scale>
        <p:origin x="1570" y="58"/>
      </p:cViewPr>
      <p:guideLst>
        <p:guide orient="horz" pos="2160"/>
        <p:guide orient="horz" pos="2387"/>
        <p:guide pos="2880"/>
        <p:guide pos="431"/>
        <p:guide pos="532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17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3B4B9-AFB0-43EB-82AF-ED70AC262E4F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72C8F-9949-4688-BFEB-F813D79CFC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992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1E77A-DD07-4A76-801D-B4BF4990C412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3AB2B-189A-4C92-A457-C6A3833631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898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A1CE-C640-4CE1-8D0A-EAE11EE282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786E5-36B4-4750-9BD9-353AA4FBC1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792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915816" y="620688"/>
            <a:ext cx="5770984" cy="288032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small" baseline="0">
                <a:solidFill>
                  <a:srgbClr val="1D263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2915816" y="3076"/>
            <a:ext cx="5770984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622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7154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054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Christophe\Desktop\NEW SHOWEET\CHIMIE\fond_medecine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" y="-3175"/>
            <a:ext cx="9150350" cy="68643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8662" y="2071678"/>
            <a:ext cx="7772400" cy="1470025"/>
          </a:xfrm>
        </p:spPr>
        <p:txBody>
          <a:bodyPr>
            <a:normAutofit/>
          </a:bodyPr>
          <a:lstStyle>
            <a:lvl1pPr>
              <a:defRPr sz="4000" b="1" cap="sm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71604" y="1214422"/>
            <a:ext cx="6400800" cy="714380"/>
          </a:xfrm>
        </p:spPr>
        <p:txBody>
          <a:bodyPr anchor="ctr"/>
          <a:lstStyle>
            <a:lvl1pPr marL="0" indent="0" algn="ctr">
              <a:buNone/>
              <a:defRPr cap="small" baseline="0">
                <a:solidFill>
                  <a:srgbClr val="0195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Your logo here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Christophe\Desktop\NEW SHOWEET\CHIMIE\fond_medecine4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" y="-3175"/>
            <a:ext cx="9150350" cy="68643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8794" y="274638"/>
            <a:ext cx="6929486" cy="1143000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8794" y="1600200"/>
            <a:ext cx="6929486" cy="4525963"/>
          </a:xfrm>
        </p:spPr>
        <p:txBody>
          <a:bodyPr/>
          <a:lstStyle>
            <a:lvl1pPr algn="l">
              <a:defRPr>
                <a:solidFill>
                  <a:srgbClr val="0195FF"/>
                </a:solidFill>
              </a:defRPr>
            </a:lvl1pPr>
            <a:lvl2pPr algn="l">
              <a:defRPr>
                <a:solidFill>
                  <a:srgbClr val="0195FF"/>
                </a:solidFill>
              </a:defRPr>
            </a:lvl2pPr>
            <a:lvl3pPr algn="l">
              <a:defRPr>
                <a:solidFill>
                  <a:srgbClr val="0195FF"/>
                </a:solidFill>
              </a:defRPr>
            </a:lvl3pPr>
            <a:lvl4pPr algn="l">
              <a:defRPr>
                <a:solidFill>
                  <a:srgbClr val="0195FF"/>
                </a:solidFill>
              </a:defRPr>
            </a:lvl4pPr>
            <a:lvl5pPr algn="l">
              <a:defRPr>
                <a:solidFill>
                  <a:srgbClr val="0195FF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86314" y="6356350"/>
            <a:ext cx="2895600" cy="365125"/>
          </a:xfrm>
        </p:spPr>
        <p:txBody>
          <a:bodyPr/>
          <a:lstStyle>
            <a:lvl1pPr algn="r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15314" y="6356350"/>
            <a:ext cx="1042966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2300D93-9EE3-410E-A9B4-B115FE3FCC71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Christophe\Desktop\NEW SHOWEET\CHIMIE\fond_medecine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" y="-3175"/>
            <a:ext cx="9150350" cy="68643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8662" y="2071678"/>
            <a:ext cx="7772400" cy="1470025"/>
          </a:xfrm>
        </p:spPr>
        <p:txBody>
          <a:bodyPr>
            <a:normAutofit/>
          </a:bodyPr>
          <a:lstStyle>
            <a:lvl1pPr>
              <a:defRPr sz="4000" b="1" cap="sm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71604" y="1214422"/>
            <a:ext cx="6400800" cy="714380"/>
          </a:xfrm>
        </p:spPr>
        <p:txBody>
          <a:bodyPr anchor="ctr"/>
          <a:lstStyle>
            <a:lvl1pPr marL="0" indent="0" algn="ctr">
              <a:buNone/>
              <a:defRPr cap="sm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Your logo here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Christophe\Desktop\NEW SHOWEET\CHIMIE\fond_medecine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" y="-3175"/>
            <a:ext cx="9150350" cy="68643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8794" y="274638"/>
            <a:ext cx="6929486" cy="1143000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8794" y="1600200"/>
            <a:ext cx="6929486" cy="4525963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86314" y="6356350"/>
            <a:ext cx="2895600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15314" y="6356350"/>
            <a:ext cx="104296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2300D93-9EE3-410E-A9B4-B115FE3FCC71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FA1CE-C640-4CE1-8D0A-EAE11EE282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786E5-36B4-4750-9BD9-353AA4FBC1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5400000">
            <a:off x="8473620" y="5799923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754927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A3BA4-6507-4AAF-A8E1-C086E99A7945}" type="datetimeFigureOut">
              <a:rPr lang="en-US" noProof="0" smtClean="0"/>
              <a:t>2/25/2021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00D93-9EE3-410E-A9B4-B115FE3FCC71}" type="slidenum">
              <a:rPr lang="en-US" noProof="0" smtClean="0"/>
              <a:t>‹#›</a:t>
            </a:fld>
            <a:endParaRPr lang="en-US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01" r:id="rId2"/>
    <p:sldLayoutId id="2147483691" r:id="rId3"/>
    <p:sldLayoutId id="2147483702" r:id="rId4"/>
    <p:sldLayoutId id="2147483703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8.jpeg"/><Relationship Id="rId4" Type="http://schemas.openxmlformats.org/officeDocument/2006/relationships/image" Target="../media/image4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5804" y="2276872"/>
            <a:ext cx="8006676" cy="1584176"/>
          </a:xfrm>
        </p:spPr>
        <p:txBody>
          <a:bodyPr>
            <a:noAutofit/>
          </a:bodyPr>
          <a:lstStyle/>
          <a:p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Школа здоровья 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инструмент медицинской профилактики</a:t>
            </a:r>
            <a:endParaRPr lang="en-US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5517232"/>
            <a:ext cx="6400800" cy="714380"/>
          </a:xfrm>
        </p:spPr>
        <p:txBody>
          <a:bodyPr>
            <a:normAutofit fontScale="47500" lnSpcReduction="20000"/>
          </a:bodyPr>
          <a:lstStyle/>
          <a:p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Агеева Ольга Викторовна,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главный 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врач ГБУЗ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«Челябинский 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областной Центр общественного здоровья и медицинской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профилактики»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xmlns="" id="{084146BC-B6A5-4AD2-9263-E754FC9DA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150" y="188640"/>
            <a:ext cx="8803346" cy="1403086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Углубленное профилактическое консультирование </a:t>
            </a:r>
            <a:r>
              <a:rPr lang="ru-RU" u="sng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u="sng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действий</a:t>
            </a:r>
            <a:endParaRPr lang="en-US" u="sng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avatars.mds.yandex.net/get-zen_doc/1368767/pub_5c330e1c4bb55f00aa45c2cb_5c330f9951ac1300abc2b84f/scale_1200">
            <a:extLst>
              <a:ext uri="{FF2B5EF4-FFF2-40B4-BE49-F238E27FC236}">
                <a16:creationId xmlns:a16="http://schemas.microsoft.com/office/drawing/2014/main" xmlns="" id="{7F8AC95E-315C-4E3A-A978-8201640F2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25" y="1808568"/>
            <a:ext cx="646331" cy="6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2E2BADF-573B-4856-A549-BAF3126B509B}"/>
              </a:ext>
            </a:extLst>
          </p:cNvPr>
          <p:cNvSpPr/>
          <p:nvPr/>
        </p:nvSpPr>
        <p:spPr>
          <a:xfrm>
            <a:off x="385066" y="2517892"/>
            <a:ext cx="1534847" cy="10772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спросить пациента о факторах риска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032756F-B3C4-4286-99FE-9308B8F10A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849" y="1833730"/>
            <a:ext cx="728377" cy="728377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9048E2F0-7EDE-4583-B5C1-9693B196CC15}"/>
              </a:ext>
            </a:extLst>
          </p:cNvPr>
          <p:cNvSpPr/>
          <p:nvPr/>
        </p:nvSpPr>
        <p:spPr>
          <a:xfrm>
            <a:off x="2854098" y="2624547"/>
            <a:ext cx="2093467" cy="10772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объяснить необходимость снижения риска и поддержания ЗОЖ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BD40FA8A-C5E1-4A19-A33C-741B780E5DB0}"/>
              </a:ext>
            </a:extLst>
          </p:cNvPr>
          <p:cNvSpPr/>
          <p:nvPr/>
        </p:nvSpPr>
        <p:spPr>
          <a:xfrm>
            <a:off x="5163227" y="2727431"/>
            <a:ext cx="1974326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оценка готовности пациента к изменениям</a:t>
            </a:r>
          </a:p>
        </p:txBody>
      </p:sp>
      <p:pic>
        <p:nvPicPr>
          <p:cNvPr id="3088" name="Picture 16" descr="https://youvariant.ru/wp-content/uploads/2016/12/60-607301_new-enquiry-checklist-for-distributors-clipboard-icon-blue.png">
            <a:extLst>
              <a:ext uri="{FF2B5EF4-FFF2-40B4-BE49-F238E27FC236}">
                <a16:creationId xmlns:a16="http://schemas.microsoft.com/office/drawing/2014/main" xmlns="" id="{F5A002B0-9A80-4A3E-944A-D1509EC4B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982" y="1856190"/>
            <a:ext cx="805579" cy="80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s://shah-school1.edusite.ru/images/iconca.png">
            <a:extLst>
              <a:ext uri="{FF2B5EF4-FFF2-40B4-BE49-F238E27FC236}">
                <a16:creationId xmlns:a16="http://schemas.microsoft.com/office/drawing/2014/main" xmlns="" id="{126A0D16-47E7-4CC1-BB9D-7E4553454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122" y="1875329"/>
            <a:ext cx="717080" cy="72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A1D2E89E-4E21-4FE3-90E9-7E305F6FB78F}"/>
              </a:ext>
            </a:extLst>
          </p:cNvPr>
          <p:cNvSpPr/>
          <p:nvPr/>
        </p:nvSpPr>
        <p:spPr>
          <a:xfrm>
            <a:off x="7428567" y="2619710"/>
            <a:ext cx="1664411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составление плана действий</a:t>
            </a: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xmlns="" id="{BCA549E0-76B6-41B7-9E9B-4345293D16DC}"/>
              </a:ext>
            </a:extLst>
          </p:cNvPr>
          <p:cNvCxnSpPr/>
          <p:nvPr/>
        </p:nvCxnSpPr>
        <p:spPr>
          <a:xfrm flipV="1">
            <a:off x="1905056" y="2218005"/>
            <a:ext cx="1512168" cy="5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xmlns="" id="{875AC937-5BB7-482B-A7F7-DFD5512FB30B}"/>
              </a:ext>
            </a:extLst>
          </p:cNvPr>
          <p:cNvCxnSpPr/>
          <p:nvPr/>
        </p:nvCxnSpPr>
        <p:spPr>
          <a:xfrm>
            <a:off x="4572000" y="2212854"/>
            <a:ext cx="9361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xmlns="" id="{CAB1B7D3-A4AB-4116-9E3F-ECF1FE6DE863}"/>
              </a:ext>
            </a:extLst>
          </p:cNvPr>
          <p:cNvCxnSpPr/>
          <p:nvPr/>
        </p:nvCxnSpPr>
        <p:spPr>
          <a:xfrm>
            <a:off x="6430128" y="2218005"/>
            <a:ext cx="9361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30626BE-352D-4FE6-A986-E948D4BEE34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830" y="3754839"/>
            <a:ext cx="1283972" cy="980728"/>
          </a:xfrm>
          <a:prstGeom prst="rect">
            <a:avLst/>
          </a:prstGeom>
        </p:spPr>
      </p:pic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FCC4DEC4-1566-45BF-8B6D-9C54E1D02975}"/>
              </a:ext>
            </a:extLst>
          </p:cNvPr>
          <p:cNvSpPr/>
          <p:nvPr/>
        </p:nvSpPr>
        <p:spPr>
          <a:xfrm>
            <a:off x="7277722" y="4786913"/>
            <a:ext cx="1656185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обратная связь</a:t>
            </a:r>
          </a:p>
        </p:txBody>
      </p: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xmlns="" id="{05B265FF-A55F-4947-A737-823E4BCBEE27}"/>
              </a:ext>
            </a:extLst>
          </p:cNvPr>
          <p:cNvCxnSpPr>
            <a:cxnSpLocks/>
          </p:cNvCxnSpPr>
          <p:nvPr/>
        </p:nvCxnSpPr>
        <p:spPr>
          <a:xfrm>
            <a:off x="8105814" y="3448884"/>
            <a:ext cx="1" cy="2807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D665307-8E17-42F7-9DD9-C289F38F2F2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850219"/>
            <a:ext cx="936104" cy="936104"/>
          </a:xfrm>
          <a:prstGeom prst="rect">
            <a:avLst/>
          </a:prstGeom>
        </p:spPr>
      </p:pic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BF16FD04-B152-479D-8583-165333CF30ED}"/>
              </a:ext>
            </a:extLst>
          </p:cNvPr>
          <p:cNvSpPr/>
          <p:nvPr/>
        </p:nvSpPr>
        <p:spPr>
          <a:xfrm>
            <a:off x="5068025" y="4786323"/>
            <a:ext cx="1871098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повтор и акцентирование</a:t>
            </a:r>
          </a:p>
        </p:txBody>
      </p: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xmlns="" id="{3674AA25-DFB6-4AB0-85E4-D4337C7C85E5}"/>
              </a:ext>
            </a:extLst>
          </p:cNvPr>
          <p:cNvCxnSpPr>
            <a:cxnSpLocks/>
          </p:cNvCxnSpPr>
          <p:nvPr/>
        </p:nvCxnSpPr>
        <p:spPr>
          <a:xfrm flipH="1">
            <a:off x="6608282" y="4255993"/>
            <a:ext cx="7579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A61BF21A-96D4-4567-BF42-203B3789490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997" y="3968859"/>
            <a:ext cx="843314" cy="843314"/>
          </a:xfrm>
          <a:prstGeom prst="rect">
            <a:avLst/>
          </a:prstGeom>
        </p:spPr>
      </p:pic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F5BAC8E0-4B12-46C4-8A10-01FD01F95144}"/>
              </a:ext>
            </a:extLst>
          </p:cNvPr>
          <p:cNvSpPr/>
          <p:nvPr/>
        </p:nvSpPr>
        <p:spPr>
          <a:xfrm>
            <a:off x="2669450" y="4884680"/>
            <a:ext cx="2572756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обучение пациента</a:t>
            </a:r>
          </a:p>
        </p:txBody>
      </p:sp>
      <p:cxnSp>
        <p:nvCxnSpPr>
          <p:cNvPr id="46" name="Прямая со стрелкой 45">
            <a:extLst>
              <a:ext uri="{FF2B5EF4-FFF2-40B4-BE49-F238E27FC236}">
                <a16:creationId xmlns:a16="http://schemas.microsoft.com/office/drawing/2014/main" xmlns="" id="{92BFE3CA-701F-4EAB-AB98-2DBFAC2E0586}"/>
              </a:ext>
            </a:extLst>
          </p:cNvPr>
          <p:cNvCxnSpPr>
            <a:cxnSpLocks/>
          </p:cNvCxnSpPr>
          <p:nvPr/>
        </p:nvCxnSpPr>
        <p:spPr>
          <a:xfrm flipH="1">
            <a:off x="4782003" y="4311399"/>
            <a:ext cx="5630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6E863E6F-2CE8-4666-94D1-1EB0B87F0FC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79" y="3873994"/>
            <a:ext cx="920219" cy="980430"/>
          </a:xfrm>
          <a:prstGeom prst="rect">
            <a:avLst/>
          </a:prstGeom>
        </p:spPr>
      </p:pic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xmlns="" id="{22AF0D41-843C-4019-8E79-8BD2A7721AA2}"/>
              </a:ext>
            </a:extLst>
          </p:cNvPr>
          <p:cNvSpPr/>
          <p:nvPr/>
        </p:nvSpPr>
        <p:spPr>
          <a:xfrm>
            <a:off x="233150" y="4930746"/>
            <a:ext cx="1838680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регистрация в амбулаторных картах</a:t>
            </a:r>
          </a:p>
        </p:txBody>
      </p:sp>
      <p:cxnSp>
        <p:nvCxnSpPr>
          <p:cNvPr id="54" name="Прямая со стрелкой 53">
            <a:extLst>
              <a:ext uri="{FF2B5EF4-FFF2-40B4-BE49-F238E27FC236}">
                <a16:creationId xmlns:a16="http://schemas.microsoft.com/office/drawing/2014/main" xmlns="" id="{09D203BD-5640-44AD-A41C-6474AF482937}"/>
              </a:ext>
            </a:extLst>
          </p:cNvPr>
          <p:cNvCxnSpPr>
            <a:cxnSpLocks/>
          </p:cNvCxnSpPr>
          <p:nvPr/>
        </p:nvCxnSpPr>
        <p:spPr>
          <a:xfrm flipH="1">
            <a:off x="2037748" y="4311399"/>
            <a:ext cx="8761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FDCF5457-0C5F-46CE-A28E-071FBFD4AE8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28" y="5223234"/>
            <a:ext cx="913096" cy="913096"/>
          </a:xfrm>
          <a:prstGeom prst="rect">
            <a:avLst/>
          </a:prstGeom>
        </p:spPr>
      </p:pic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xmlns="" id="{DB6B55EC-10FC-4DD0-8894-14337B28214D}"/>
              </a:ext>
            </a:extLst>
          </p:cNvPr>
          <p:cNvSpPr/>
          <p:nvPr/>
        </p:nvSpPr>
        <p:spPr>
          <a:xfrm>
            <a:off x="2284236" y="6136330"/>
            <a:ext cx="2564679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внесение изменений в тактику ведения</a:t>
            </a:r>
          </a:p>
        </p:txBody>
      </p:sp>
      <p:cxnSp>
        <p:nvCxnSpPr>
          <p:cNvPr id="60" name="Прямая со стрелкой 59">
            <a:extLst>
              <a:ext uri="{FF2B5EF4-FFF2-40B4-BE49-F238E27FC236}">
                <a16:creationId xmlns:a16="http://schemas.microsoft.com/office/drawing/2014/main" xmlns="" id="{A78E2173-5AF0-4458-A22B-06AFFFAAD5AE}"/>
              </a:ext>
            </a:extLst>
          </p:cNvPr>
          <p:cNvCxnSpPr>
            <a:cxnSpLocks/>
          </p:cNvCxnSpPr>
          <p:nvPr/>
        </p:nvCxnSpPr>
        <p:spPr>
          <a:xfrm>
            <a:off x="2217324" y="5553737"/>
            <a:ext cx="517046" cy="3153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>
            <a:extLst>
              <a:ext uri="{FF2B5EF4-FFF2-40B4-BE49-F238E27FC236}">
                <a16:creationId xmlns:a16="http://schemas.microsoft.com/office/drawing/2014/main" xmlns="" id="{194BDA0A-DE7B-472D-A5BA-F3F33FB75B22}"/>
              </a:ext>
            </a:extLst>
          </p:cNvPr>
          <p:cNvCxnSpPr/>
          <p:nvPr/>
        </p:nvCxnSpPr>
        <p:spPr>
          <a:xfrm>
            <a:off x="4620244" y="5775016"/>
            <a:ext cx="9361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626789B7-695A-49A4-AFF1-EE9CB4F3F5B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909" y="5371098"/>
            <a:ext cx="1069366" cy="872952"/>
          </a:xfrm>
          <a:prstGeom prst="rect">
            <a:avLst/>
          </a:prstGeom>
        </p:spPr>
      </p:pic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xmlns="" id="{50726A6F-1E85-439F-BEC4-1D5811269511}"/>
              </a:ext>
            </a:extLst>
          </p:cNvPr>
          <p:cNvSpPr/>
          <p:nvPr/>
        </p:nvSpPr>
        <p:spPr>
          <a:xfrm>
            <a:off x="4947565" y="6411192"/>
            <a:ext cx="2952785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контроль выполнения</a:t>
            </a:r>
          </a:p>
        </p:txBody>
      </p:sp>
    </p:spTree>
    <p:extLst>
      <p:ext uri="{BB962C8B-B14F-4D97-AF65-F5344CB8AC3E}">
        <p14:creationId xmlns:p14="http://schemas.microsoft.com/office/powerpoint/2010/main" val="78791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4" t="13849" r="18986" b="7056"/>
          <a:stretch/>
        </p:blipFill>
        <p:spPr bwMode="auto">
          <a:xfrm>
            <a:off x="395536" y="692696"/>
            <a:ext cx="8424936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6309320"/>
            <a:ext cx="792088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Руководство по детскому питанию и физической активности, ВОЗ, 2020 г.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52888"/>
            <a:ext cx="842493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Школа по формированию ЗОЖ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39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4" t="14452" r="19163" b="9170"/>
          <a:stretch/>
        </p:blipFill>
        <p:spPr bwMode="auto">
          <a:xfrm>
            <a:off x="251520" y="404664"/>
            <a:ext cx="8712967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252040"/>
            <a:ext cx="7488831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291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2" t="13547" r="18809" b="7359"/>
          <a:stretch/>
        </p:blipFill>
        <p:spPr bwMode="auto">
          <a:xfrm>
            <a:off x="251520" y="332656"/>
            <a:ext cx="8640960" cy="582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6059343"/>
            <a:ext cx="7183854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950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424936" cy="63408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Школа пациента с ССЗ</a:t>
            </a:r>
            <a:endParaRPr lang="ru-RU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80728"/>
            <a:ext cx="8136904" cy="5716580"/>
          </a:xfrm>
        </p:spPr>
      </p:pic>
    </p:spTree>
    <p:extLst>
      <p:ext uri="{BB962C8B-B14F-4D97-AF65-F5344CB8AC3E}">
        <p14:creationId xmlns:p14="http://schemas.microsoft.com/office/powerpoint/2010/main" val="212628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104" y="1015808"/>
            <a:ext cx="1909136" cy="19091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986569"/>
            <a:ext cx="1754788" cy="17547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8256"/>
            <a:ext cx="8462744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Школа пациента </a:t>
            </a:r>
            <a:endParaRPr lang="ru-RU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2775"/>
            <a:ext cx="4607811" cy="513986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152" y="1124744"/>
            <a:ext cx="2593848" cy="15941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490" y="2718848"/>
            <a:ext cx="1966106" cy="20225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906" y="4769097"/>
            <a:ext cx="2272094" cy="19503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331" y="4679732"/>
            <a:ext cx="1872909" cy="187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23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62744" cy="77809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Школа пациента </a:t>
            </a:r>
            <a:endParaRPr lang="ru-RU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4743"/>
            <a:ext cx="8640960" cy="5400601"/>
          </a:xfrm>
        </p:spPr>
      </p:pic>
    </p:spTree>
    <p:extLst>
      <p:ext uri="{BB962C8B-B14F-4D97-AF65-F5344CB8AC3E}">
        <p14:creationId xmlns:p14="http://schemas.microsoft.com/office/powerpoint/2010/main" val="54103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390736" cy="77809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Школа пациента с ССЗ</a:t>
            </a:r>
            <a:endParaRPr lang="ru-RU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6" b="9691"/>
          <a:stretch/>
        </p:blipFill>
        <p:spPr>
          <a:xfrm>
            <a:off x="260082" y="1196752"/>
            <a:ext cx="8640960" cy="302433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" y="4221088"/>
            <a:ext cx="9144000" cy="243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6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534752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Школа отказа от курения</a:t>
            </a:r>
            <a:endParaRPr lang="ru-RU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96752"/>
            <a:ext cx="8424936" cy="5328592"/>
          </a:xfrm>
        </p:spPr>
      </p:pic>
    </p:spTree>
    <p:extLst>
      <p:ext uri="{BB962C8B-B14F-4D97-AF65-F5344CB8AC3E}">
        <p14:creationId xmlns:p14="http://schemas.microsoft.com/office/powerpoint/2010/main" val="10536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7" y="-28097"/>
            <a:ext cx="8462744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Школа сахарного диабета</a:t>
            </a:r>
            <a:endParaRPr lang="ru-RU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1268760"/>
            <a:ext cx="4032448" cy="37211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7" y="1628800"/>
            <a:ext cx="4323413" cy="23762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25" b="10662"/>
          <a:stretch/>
        </p:blipFill>
        <p:spPr>
          <a:xfrm>
            <a:off x="4644007" y="4221088"/>
            <a:ext cx="4323414" cy="24938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4941168"/>
            <a:ext cx="4248470" cy="182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9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xmlns="" id="{084146BC-B6A5-4AD2-9263-E754FC9DA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00" y="404664"/>
            <a:ext cx="8928992" cy="836689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Профилактическое 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консультирование -</a:t>
            </a:r>
            <a:endParaRPr lang="en-US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760D2E92-C6F1-45EE-9390-0BFD3081DEA8}"/>
              </a:ext>
            </a:extLst>
          </p:cNvPr>
          <p:cNvSpPr/>
          <p:nvPr/>
        </p:nvSpPr>
        <p:spPr>
          <a:xfrm>
            <a:off x="251520" y="1772816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информирование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обучение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пациента для повышения его приверженности к выполнению врачебных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назначений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формирование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поведенческих навыков, способствующих снижению риска заболевания (при отсутствии заболеваний) и осложнений заболеваний (при их наличии)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10255135-BDF1-499A-90E7-141D3141FCAF}"/>
              </a:ext>
            </a:extLst>
          </p:cNvPr>
          <p:cNvSpPr/>
          <p:nvPr/>
        </p:nvSpPr>
        <p:spPr>
          <a:xfrm>
            <a:off x="1187624" y="5390140"/>
            <a:ext cx="19442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КРАТКОЕ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823733D5-9CFA-46E1-9D70-B54903B2DB5D}"/>
              </a:ext>
            </a:extLst>
          </p:cNvPr>
          <p:cNvSpPr/>
          <p:nvPr/>
        </p:nvSpPr>
        <p:spPr>
          <a:xfrm>
            <a:off x="5004048" y="4463338"/>
            <a:ext cx="33650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УГЛУБЛЕННОЕ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A10637C0-B94D-4CEC-9106-CAF3577DCE58}"/>
              </a:ext>
            </a:extLst>
          </p:cNvPr>
          <p:cNvSpPr/>
          <p:nvPr/>
        </p:nvSpPr>
        <p:spPr>
          <a:xfrm>
            <a:off x="5691923" y="5151186"/>
            <a:ext cx="32780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ИНДИВИДУАЛЬНОЕ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51921" y="5877272"/>
            <a:ext cx="437141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ГРУППОВОЕ – ШКОЛА ЗДОРОВЬЯ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42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xmlns="" id="{084146BC-B6A5-4AD2-9263-E754FC9DA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2060848"/>
            <a:ext cx="7416824" cy="1143000"/>
          </a:xfrm>
        </p:spPr>
        <p:txBody>
          <a:bodyPr>
            <a:normAutofit/>
          </a:bodyPr>
          <a:lstStyle/>
          <a:p>
            <a:pPr algn="ctr"/>
            <a:r>
              <a:rPr lang="ru-RU" sz="5400" dirty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</a:rPr>
              <a:t>Спасибо за внимание!</a:t>
            </a:r>
            <a:endParaRPr lang="en-US" sz="5400" dirty="0">
              <a:ln>
                <a:solidFill>
                  <a:sysClr val="windowText" lastClr="000000"/>
                </a:solidFill>
              </a:ln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82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xmlns="" id="{084146BC-B6A5-4AD2-9263-E754FC9DA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540" y="332656"/>
            <a:ext cx="8496944" cy="1143000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Краткое профилактическое консультирование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ECC6D15-70E3-42EF-880E-C580F58128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721" y="1628800"/>
            <a:ext cx="1368152" cy="1368152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D879C3F6-B85B-417B-96CA-76BBDEDF88C8}"/>
              </a:ext>
            </a:extLst>
          </p:cNvPr>
          <p:cNvSpPr/>
          <p:nvPr/>
        </p:nvSpPr>
        <p:spPr>
          <a:xfrm>
            <a:off x="179512" y="3181156"/>
            <a:ext cx="40815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участковый врач/фельдшер</a:t>
            </a:r>
          </a:p>
        </p:txBody>
      </p:sp>
      <p:pic>
        <p:nvPicPr>
          <p:cNvPr id="21" name="Picture 20" descr="http://cdn.onlinewebfonts.com/svg/img_548742.png">
            <a:extLst>
              <a:ext uri="{FF2B5EF4-FFF2-40B4-BE49-F238E27FC236}">
                <a16:creationId xmlns:a16="http://schemas.microsoft.com/office/drawing/2014/main" xmlns="" id="{AA68F92C-92F2-4DC1-B938-822B856C7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628800"/>
            <a:ext cx="1296144" cy="129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7E8CC12C-7976-47B8-9BB0-4BF47FC1EA0D}"/>
              </a:ext>
            </a:extLst>
          </p:cNvPr>
          <p:cNvSpPr/>
          <p:nvPr/>
        </p:nvSpPr>
        <p:spPr>
          <a:xfrm>
            <a:off x="5868144" y="3135451"/>
            <a:ext cx="26532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не более 10 минут</a:t>
            </a:r>
          </a:p>
        </p:txBody>
      </p:sp>
      <p:pic>
        <p:nvPicPr>
          <p:cNvPr id="1028" name="Picture 4" descr="https://cdn.pixabay.com/photo/2012/04/13/00/22/info-31224_1280.png">
            <a:extLst>
              <a:ext uri="{FF2B5EF4-FFF2-40B4-BE49-F238E27FC236}">
                <a16:creationId xmlns:a16="http://schemas.microsoft.com/office/drawing/2014/main" xmlns="" id="{6FF9E314-A401-4ACD-96BA-323991E93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442" y="3193019"/>
            <a:ext cx="1340768" cy="134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6DC88E8F-C2C3-484D-A51E-CD4C439F1D83}"/>
              </a:ext>
            </a:extLst>
          </p:cNvPr>
          <p:cNvSpPr/>
          <p:nvPr/>
        </p:nvSpPr>
        <p:spPr>
          <a:xfrm>
            <a:off x="3286395" y="4653463"/>
            <a:ext cx="41884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Информировать пациента о: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13BB8FAB-49AD-4657-93E3-332F85AB4FA0}"/>
              </a:ext>
            </a:extLst>
          </p:cNvPr>
          <p:cNvSpPr/>
          <p:nvPr/>
        </p:nvSpPr>
        <p:spPr>
          <a:xfrm>
            <a:off x="539552" y="5115128"/>
            <a:ext cx="83889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выявленных заболеваниях и имеющихся факторах риска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рекомендуемых для его возраста (пола) целевых уровнях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самоконтроле и доврачебной помощи при острых состояниях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возможности получить в поликлинике углубленное профилактическое консультирование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300786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C8C49E6E-D9C8-41B1-BA80-57BEA8DD54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69" y="3455259"/>
            <a:ext cx="1584176" cy="308968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5FF9E7E-1B86-41E8-83F6-4627559ECA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715722"/>
            <a:ext cx="1296500" cy="1296500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xmlns="" id="{084146BC-B6A5-4AD2-9263-E754FC9DA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77372"/>
            <a:ext cx="8568952" cy="80335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Углубленное профилактическое консультирование (Школа здоровья)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FF5B68A0-3A73-4EEA-B30F-F5C74E1B4514}"/>
              </a:ext>
            </a:extLst>
          </p:cNvPr>
          <p:cNvSpPr/>
          <p:nvPr/>
        </p:nvSpPr>
        <p:spPr>
          <a:xfrm>
            <a:off x="2627784" y="5157192"/>
            <a:ext cx="6120680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группы пациентов формируются по относительно однородным признакам (со сходным течением заболеваний и/или с факторами риска их развития)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60C05C5-89A6-468A-999B-AC5E970DBB80}"/>
              </a:ext>
            </a:extLst>
          </p:cNvPr>
          <p:cNvSpPr/>
          <p:nvPr/>
        </p:nvSpPr>
        <p:spPr>
          <a:xfrm>
            <a:off x="251521" y="1124744"/>
            <a:ext cx="7776863" cy="267765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специальная организационная форма консультирования группы пациентов (цикл обучающих групповых занятий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выполняется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 определенным принципам, при соблюдении которых вероятность достижения стойкого позитивного эффекта повышается.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27D3A88-DE60-435E-9F0B-FF3B58CEC4B2}"/>
              </a:ext>
            </a:extLst>
          </p:cNvPr>
          <p:cNvSpPr/>
          <p:nvPr/>
        </p:nvSpPr>
        <p:spPr>
          <a:xfrm>
            <a:off x="2646396" y="3975664"/>
            <a:ext cx="6271772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проводится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обученным медицинским работником по специально разработанным и утвержденным программам обучения</a:t>
            </a:r>
          </a:p>
        </p:txBody>
      </p:sp>
    </p:spTree>
    <p:extLst>
      <p:ext uri="{BB962C8B-B14F-4D97-AF65-F5344CB8AC3E}">
        <p14:creationId xmlns:p14="http://schemas.microsoft.com/office/powerpoint/2010/main" val="365416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xmlns="" id="{084146BC-B6A5-4AD2-9263-E754FC9DA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485" y="116632"/>
            <a:ext cx="856895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Углубленное профилактическое консультирование (Школа 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здоровья)</a:t>
            </a:r>
            <a:endParaRPr lang="en-US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https://worldluxrealty.com/sites/default/files/inline/images/dispanserizaciya_vzroslih_po_godu_rojdeniya_kakie_vrachi_i_analizi.png">
            <a:extLst>
              <a:ext uri="{FF2B5EF4-FFF2-40B4-BE49-F238E27FC236}">
                <a16:creationId xmlns:a16="http://schemas.microsoft.com/office/drawing/2014/main" xmlns="" id="{585B74C8-93ED-439B-96E8-019D8F160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558" y="1616304"/>
            <a:ext cx="1662868" cy="150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2273FB13-6C01-4956-B5D2-44CA4E783910}"/>
              </a:ext>
            </a:extLst>
          </p:cNvPr>
          <p:cNvSpPr/>
          <p:nvPr/>
        </p:nvSpPr>
        <p:spPr>
          <a:xfrm>
            <a:off x="2843808" y="1897316"/>
            <a:ext cx="60149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обязательный компонент диспансеризации и профосмотров</a:t>
            </a:r>
          </a:p>
        </p:txBody>
      </p:sp>
      <p:pic>
        <p:nvPicPr>
          <p:cNvPr id="2058" name="Picture 10" descr="https://www.clipartmax.com/png/full/63-631943_platplay-digital-signage-ve-hasta-odalar%C4%B1-hospital-bed.png">
            <a:extLst>
              <a:ext uri="{FF2B5EF4-FFF2-40B4-BE49-F238E27FC236}">
                <a16:creationId xmlns:a16="http://schemas.microsoft.com/office/drawing/2014/main" xmlns="" id="{5DD7CE1C-157D-42F6-B850-0E36E9008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648" y="3065949"/>
            <a:ext cx="1982523" cy="131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FF5B68A0-3A73-4EEA-B30F-F5C74E1B4514}"/>
              </a:ext>
            </a:extLst>
          </p:cNvPr>
          <p:cNvSpPr/>
          <p:nvPr/>
        </p:nvSpPr>
        <p:spPr>
          <a:xfrm>
            <a:off x="323528" y="3356992"/>
            <a:ext cx="63971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проводится лицам II и III группы здоровья по направлению  участкового врача</a:t>
            </a:r>
          </a:p>
        </p:txBody>
      </p:sp>
      <p:pic>
        <p:nvPicPr>
          <p:cNvPr id="17" name="Picture 20" descr="http://cdn.onlinewebfonts.com/svg/img_548742.png">
            <a:extLst>
              <a:ext uri="{FF2B5EF4-FFF2-40B4-BE49-F238E27FC236}">
                <a16:creationId xmlns:a16="http://schemas.microsoft.com/office/drawing/2014/main" xmlns="" id="{26CFB01F-95F7-4714-A5C5-47BA64295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24" y="4352918"/>
            <a:ext cx="1096122" cy="109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1121A110-5A1E-4598-9B84-DD3138FDBDCB}"/>
              </a:ext>
            </a:extLst>
          </p:cNvPr>
          <p:cNvSpPr/>
          <p:nvPr/>
        </p:nvSpPr>
        <p:spPr>
          <a:xfrm>
            <a:off x="2614286" y="4578958"/>
            <a:ext cx="5834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 времени более продолжительно, чем краткое (до 45 минут)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2BA73144-40A6-43D9-8E68-62C3607C75A8}"/>
              </a:ext>
            </a:extLst>
          </p:cNvPr>
          <p:cNvSpPr/>
          <p:nvPr/>
        </p:nvSpPr>
        <p:spPr>
          <a:xfrm>
            <a:off x="524485" y="5877272"/>
            <a:ext cx="79601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возможно повторное консультирование для контроля и поддержания выполнения врачебных советов</a:t>
            </a:r>
          </a:p>
        </p:txBody>
      </p:sp>
    </p:spTree>
    <p:extLst>
      <p:ext uri="{BB962C8B-B14F-4D97-AF65-F5344CB8AC3E}">
        <p14:creationId xmlns:p14="http://schemas.microsoft.com/office/powerpoint/2010/main" val="334175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50782" cy="864096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Школа </a:t>
            </a:r>
            <a:r>
              <a:rPr lang="ru-RU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здоровья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528" y="1052736"/>
            <a:ext cx="8712968" cy="11521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совокупность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средств и методов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воздействия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пациентов 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повышение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уровня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знаний</a:t>
            </a:r>
          </a:p>
          <a:p>
            <a:pPr marL="0" indent="0" algn="just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повышение информированности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практических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навыков</a:t>
            </a:r>
          </a:p>
        </p:txBody>
      </p:sp>
      <p:pic>
        <p:nvPicPr>
          <p:cNvPr id="1026" name="Picture 2" descr="https://rdkb.med.cap.ru/UserFiles/rdkb/SiteMap/shkoli-zdorovjya/blobid1532953600211.jpg">
            <a:extLst>
              <a:ext uri="{FF2B5EF4-FFF2-40B4-BE49-F238E27FC236}">
                <a16:creationId xmlns:a16="http://schemas.microsoft.com/office/drawing/2014/main" xmlns="" id="{C104D507-6734-47C2-88D0-A16430130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98711"/>
            <a:ext cx="3816424" cy="2608878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dzhmao.ru/upload/iblock/da4/Vrachi_sovetskoy_rayonnoy_bolnitsy_prizyvayut_sovetchan_Davayte_dvigatsya_v_statyu..jpg">
            <a:extLst>
              <a:ext uri="{FF2B5EF4-FFF2-40B4-BE49-F238E27FC236}">
                <a16:creationId xmlns:a16="http://schemas.microsoft.com/office/drawing/2014/main" xmlns="" id="{C6B0D7E0-C70C-489F-A409-A9AAACF7D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98710"/>
            <a:ext cx="3868403" cy="2608879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19572" y="5085184"/>
            <a:ext cx="7992888" cy="20884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качества жизни и сохранение здоровья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xmlns="" id="{084146BC-B6A5-4AD2-9263-E754FC9DA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88640"/>
            <a:ext cx="8578774" cy="1143000"/>
          </a:xfrm>
        </p:spPr>
        <p:txBody>
          <a:bodyPr/>
          <a:lstStyle/>
          <a:p>
            <a:pPr algn="ctr"/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Школа Здоровья</a:t>
            </a:r>
            <a:endParaRPr lang="en-US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www.pinclipart.com/picdir/big/119-1197527_view-a-case-study-icon-people-red-clipart.png">
            <a:extLst>
              <a:ext uri="{FF2B5EF4-FFF2-40B4-BE49-F238E27FC236}">
                <a16:creationId xmlns:a16="http://schemas.microsoft.com/office/drawing/2014/main" xmlns="" id="{FD79F649-67D7-47C3-A83F-EB2A257E6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94" y="1457099"/>
            <a:ext cx="957298" cy="9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760D2E92-C6F1-45EE-9390-0BFD3081DEA8}"/>
              </a:ext>
            </a:extLst>
          </p:cNvPr>
          <p:cNvSpPr/>
          <p:nvPr/>
        </p:nvSpPr>
        <p:spPr>
          <a:xfrm>
            <a:off x="971600" y="1583402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небольшие группы пациентов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(максимально 8-10 человек)</a:t>
            </a:r>
          </a:p>
        </p:txBody>
      </p:sp>
      <p:pic>
        <p:nvPicPr>
          <p:cNvPr id="2060" name="Picture 12" descr="https://avatars.mds.yandex.net/get-districts/370263/2a00000168c16b86c2251b81b76af80c07b7/optimize">
            <a:extLst>
              <a:ext uri="{FF2B5EF4-FFF2-40B4-BE49-F238E27FC236}">
                <a16:creationId xmlns:a16="http://schemas.microsoft.com/office/drawing/2014/main" xmlns="" id="{014F3D79-9539-4777-9D91-8AAC0AF05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673457"/>
            <a:ext cx="1151767" cy="115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05281D3C-AF16-470F-99B9-90128719C778}"/>
              </a:ext>
            </a:extLst>
          </p:cNvPr>
          <p:cNvSpPr/>
          <p:nvPr/>
        </p:nvSpPr>
        <p:spPr>
          <a:xfrm>
            <a:off x="611561" y="3018509"/>
            <a:ext cx="55303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Желательно - в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отдельном помещении</a:t>
            </a:r>
          </a:p>
        </p:txBody>
      </p:sp>
      <p:pic>
        <p:nvPicPr>
          <p:cNvPr id="2068" name="Picture 20" descr="http://cdn.onlinewebfonts.com/svg/img_548742.png">
            <a:extLst>
              <a:ext uri="{FF2B5EF4-FFF2-40B4-BE49-F238E27FC236}">
                <a16:creationId xmlns:a16="http://schemas.microsoft.com/office/drawing/2014/main" xmlns="" id="{7954A638-92F6-4988-BBD2-D9E4C0B74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47" y="3856056"/>
            <a:ext cx="1062705" cy="1064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859701A5-7E84-4187-B9FE-6A297D3F6BB8}"/>
              </a:ext>
            </a:extLst>
          </p:cNvPr>
          <p:cNvSpPr/>
          <p:nvPr/>
        </p:nvSpPr>
        <p:spPr>
          <a:xfrm>
            <a:off x="1619672" y="4144307"/>
            <a:ext cx="65384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 более 1-2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академических часов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45-90 минут)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40247" y="5589240"/>
            <a:ext cx="6696743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информационный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материал и активные формы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обучения</a:t>
            </a:r>
            <a:endParaRPr lang="ru-RU" dirty="0"/>
          </a:p>
        </p:txBody>
      </p:sp>
      <p:pic>
        <p:nvPicPr>
          <p:cNvPr id="10" name="Picture 4" descr="https://worldluxrealty.com/sites/default/files/inline/images/dispanserizaciya_vzroslih_po_godu_rojdeniya_kakie_vrachi_i_analizi.png">
            <a:extLst>
              <a:ext uri="{FF2B5EF4-FFF2-40B4-BE49-F238E27FC236}">
                <a16:creationId xmlns:a16="http://schemas.microsoft.com/office/drawing/2014/main" xmlns="" id="{585B74C8-93ED-439B-96E8-019D8F160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616" y="5038230"/>
            <a:ext cx="1662868" cy="150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3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120912"/>
            <a:ext cx="8748464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Темы </a:t>
            </a:r>
            <a:r>
              <a:rPr lang="ru-RU" sz="40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 здоровья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BB01995-9343-436D-96B6-9E74BEBD430C}"/>
              </a:ext>
            </a:extLst>
          </p:cNvPr>
          <p:cNvSpPr/>
          <p:nvPr/>
        </p:nvSpPr>
        <p:spPr>
          <a:xfrm>
            <a:off x="297067" y="1196752"/>
            <a:ext cx="8573221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нформируем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 причинах и механизмах развития заболеваний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6EC0EACB-E32A-4AF6-BD01-62E4CBA86C52}"/>
              </a:ext>
            </a:extLst>
          </p:cNvPr>
          <p:cNvSpPr/>
          <p:nvPr/>
        </p:nvSpPr>
        <p:spPr>
          <a:xfrm>
            <a:off x="283425" y="2276872"/>
            <a:ext cx="8582177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Рассказываем о факторах риска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 их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роли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формировании заболеваний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C1E15C7-ACD1-4B54-9EE2-FD6147C74150}"/>
              </a:ext>
            </a:extLst>
          </p:cNvPr>
          <p:cNvSpPr/>
          <p:nvPr/>
        </p:nvSpPr>
        <p:spPr>
          <a:xfrm>
            <a:off x="292588" y="3356992"/>
            <a:ext cx="8582177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Формируем активное отношение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человека к здоровью,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мотивацию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оздоровлению, контролю заболевания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9F3FF32B-A631-4658-8EB3-F27C2B59D8DC}"/>
              </a:ext>
            </a:extLst>
          </p:cNvPr>
          <p:cNvSpPr/>
          <p:nvPr/>
        </p:nvSpPr>
        <p:spPr>
          <a:xfrm>
            <a:off x="292588" y="4581128"/>
            <a:ext cx="8592580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Повышаем ответственность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человека за сохранение здоровья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FC03169D-D5F5-466D-9971-AC452410FC8B}"/>
              </a:ext>
            </a:extLst>
          </p:cNvPr>
          <p:cNvSpPr/>
          <p:nvPr/>
        </p:nvSpPr>
        <p:spPr>
          <a:xfrm>
            <a:off x="299268" y="5661248"/>
            <a:ext cx="8592581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Обучаем умениям и навыкам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самоконтролю, самопомощи и взаимопомощи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88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xmlns="" id="{084146BC-B6A5-4AD2-9263-E754FC9DA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88640"/>
            <a:ext cx="8506766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Школа Здоровья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760D2E92-C6F1-45EE-9390-0BFD3081DEA8}"/>
              </a:ext>
            </a:extLst>
          </p:cNvPr>
          <p:cNvSpPr/>
          <p:nvPr/>
        </p:nvSpPr>
        <p:spPr>
          <a:xfrm>
            <a:off x="2165206" y="1360521"/>
            <a:ext cx="67707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Цикловой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метод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обучения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занятия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строятся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 принципу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от простого к сложному»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05281D3C-AF16-470F-99B9-90128719C778}"/>
              </a:ext>
            </a:extLst>
          </p:cNvPr>
          <p:cNvSpPr/>
          <p:nvPr/>
        </p:nvSpPr>
        <p:spPr>
          <a:xfrm>
            <a:off x="395536" y="3085850"/>
            <a:ext cx="64409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Обучение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пациентов совместно с их членами семьи, имеющих возможность определять образ жизни пациента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859701A5-7E84-4187-B9FE-6A297D3F6BB8}"/>
              </a:ext>
            </a:extLst>
          </p:cNvPr>
          <p:cNvSpPr/>
          <p:nvPr/>
        </p:nvSpPr>
        <p:spPr>
          <a:xfrm>
            <a:off x="3347864" y="4945582"/>
            <a:ext cx="55596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ВАЖНО!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обратная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связь со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слушателями -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анкетирование,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книга отзывов, общение в чатах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 пр.</a:t>
            </a:r>
          </a:p>
        </p:txBody>
      </p:sp>
      <p:pic>
        <p:nvPicPr>
          <p:cNvPr id="3076" name="Picture 4" descr="https://static.tildacdn.com/tild6431-3166-4939-b766-323939616164/Notebook-PNG-Backgro.png">
            <a:extLst>
              <a:ext uri="{FF2B5EF4-FFF2-40B4-BE49-F238E27FC236}">
                <a16:creationId xmlns:a16="http://schemas.microsoft.com/office/drawing/2014/main" xmlns="" id="{FE16F137-6EDF-4DAD-9BEE-722D16C17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55" y="1171960"/>
            <a:ext cx="1397006" cy="151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cdn.pixabay.com/photo/2016/10/29/23/51/mother-1782017_1280.png">
            <a:extLst>
              <a:ext uri="{FF2B5EF4-FFF2-40B4-BE49-F238E27FC236}">
                <a16:creationId xmlns:a16="http://schemas.microsoft.com/office/drawing/2014/main" xmlns="" id="{CE1EBC54-DB04-4E9D-B5B3-700BBB721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544" y="2929931"/>
            <a:ext cx="1453012" cy="151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лачко с текстом: овальное 1">
            <a:extLst>
              <a:ext uri="{FF2B5EF4-FFF2-40B4-BE49-F238E27FC236}">
                <a16:creationId xmlns:a16="http://schemas.microsoft.com/office/drawing/2014/main" xmlns="" id="{F657BE3D-7CFC-4B68-9D86-D56BC2FF59ED}"/>
              </a:ext>
            </a:extLst>
          </p:cNvPr>
          <p:cNvSpPr/>
          <p:nvPr/>
        </p:nvSpPr>
        <p:spPr>
          <a:xfrm>
            <a:off x="1475656" y="5332575"/>
            <a:ext cx="1379101" cy="71356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блачко с текстом: овальное 17">
            <a:extLst>
              <a:ext uri="{FF2B5EF4-FFF2-40B4-BE49-F238E27FC236}">
                <a16:creationId xmlns:a16="http://schemas.microsoft.com/office/drawing/2014/main" xmlns="" id="{8807871C-D4D1-4D4D-8628-A6482D27DAEF}"/>
              </a:ext>
            </a:extLst>
          </p:cNvPr>
          <p:cNvSpPr/>
          <p:nvPr/>
        </p:nvSpPr>
        <p:spPr>
          <a:xfrm flipH="1">
            <a:off x="532132" y="4851737"/>
            <a:ext cx="1137884" cy="65212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9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44452</TotalTime>
  <Words>455</Words>
  <Application>Microsoft Office PowerPoint</Application>
  <PresentationFormat>Экран (4:3)</PresentationFormat>
  <Paragraphs>73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Times New Roman</vt:lpstr>
      <vt:lpstr>Wingdings</vt:lpstr>
      <vt:lpstr>Blank</vt:lpstr>
      <vt:lpstr>Custom Design</vt:lpstr>
      <vt:lpstr>Школа здоровья - инструмент медицинской профилактики</vt:lpstr>
      <vt:lpstr>Профилактическое консультирование -</vt:lpstr>
      <vt:lpstr>Краткое профилактическое консультирование</vt:lpstr>
      <vt:lpstr>Углубленное профилактическое консультирование (Школа здоровья)</vt:lpstr>
      <vt:lpstr>Углубленное профилактическое консультирование (Школа здоровья)</vt:lpstr>
      <vt:lpstr>Школа здоровья</vt:lpstr>
      <vt:lpstr>Школа Здоровья</vt:lpstr>
      <vt:lpstr>Темы школ здоровья</vt:lpstr>
      <vt:lpstr>Школа Здоровья</vt:lpstr>
      <vt:lpstr>Углубленное профилактическое консультирование 10 действий</vt:lpstr>
      <vt:lpstr>Презентация PowerPoint</vt:lpstr>
      <vt:lpstr>Презентация PowerPoint</vt:lpstr>
      <vt:lpstr>Презентация PowerPoint</vt:lpstr>
      <vt:lpstr>Школа пациента с ССЗ</vt:lpstr>
      <vt:lpstr>Школа пациента </vt:lpstr>
      <vt:lpstr>Школа пациента </vt:lpstr>
      <vt:lpstr>Школа пациента с ССЗ</vt:lpstr>
      <vt:lpstr>Школа отказа от курения</vt:lpstr>
      <vt:lpstr>Школа сахарного диабета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- Medical</dc:title>
  <dc:creator>showeet.com</dc:creator>
  <dc:description>© Copyright Showeet.com</dc:description>
  <cp:lastModifiedBy>User</cp:lastModifiedBy>
  <cp:revision>73</cp:revision>
  <dcterms:created xsi:type="dcterms:W3CDTF">2011-05-09T14:18:21Z</dcterms:created>
  <dcterms:modified xsi:type="dcterms:W3CDTF">2021-02-25T10:32:12Z</dcterms:modified>
  <cp:category>Templates</cp:category>
</cp:coreProperties>
</file>